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Canva Sans" charset="1" panose="020B0503030501040103"/>
      <p:regular r:id="rId15"/>
    </p:embeddedFont>
    <p:embeddedFont>
      <p:font typeface="Open Sans Bold" charset="1" panose="00000000000000000000"/>
      <p:regular r:id="rId16"/>
    </p:embeddedFont>
    <p:embeddedFont>
      <p:font typeface="Pattanakarn Condensed" charset="1" panose="00000000000000000000"/>
      <p:regular r:id="rId17"/>
    </p:embeddedFont>
    <p:embeddedFont>
      <p:font typeface="Open Sans" charset="1" panose="00000000000000000000"/>
      <p:regular r:id="rId18"/>
    </p:embeddedFont>
    <p:embeddedFont>
      <p:font typeface="Canva Sans Bold" charset="1" panose="020B08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3.jpeg>
</file>

<file path=ppt/media/image4.jpeg>
</file>

<file path=ppt/media/image5.jpe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Relationship Id="rId6" Target="../media/image22.png" Type="http://schemas.openxmlformats.org/officeDocument/2006/relationships/image"/><Relationship Id="rId7" Target="../media/image2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09672" y="430137"/>
            <a:ext cx="337200" cy="392093"/>
          </a:xfrm>
          <a:custGeom>
            <a:avLst/>
            <a:gdLst/>
            <a:ahLst/>
            <a:cxnLst/>
            <a:rect r="r" b="b" t="t" l="l"/>
            <a:pathLst>
              <a:path h="392093" w="337200">
                <a:moveTo>
                  <a:pt x="0" y="0"/>
                </a:moveTo>
                <a:lnTo>
                  <a:pt x="337201" y="0"/>
                </a:lnTo>
                <a:lnTo>
                  <a:pt x="337201" y="392094"/>
                </a:lnTo>
                <a:lnTo>
                  <a:pt x="0" y="392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310392" y="4007212"/>
            <a:ext cx="4045544" cy="4045544"/>
            <a:chOff x="0" y="0"/>
            <a:chExt cx="5394058" cy="5394058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4"/>
            <a:srcRect l="6033" t="21680" r="6022" b="12361"/>
            <a:stretch>
              <a:fillRect/>
            </a:stretch>
          </p:blipFill>
          <p:spPr>
            <a:xfrm flipH="false" flipV="false">
              <a:off x="0" y="0"/>
              <a:ext cx="5394058" cy="5394058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2740232" y="7291354"/>
            <a:ext cx="3185865" cy="761402"/>
            <a:chOff x="0" y="0"/>
            <a:chExt cx="455875" cy="10895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55875" cy="108951"/>
            </a:xfrm>
            <a:custGeom>
              <a:avLst/>
              <a:gdLst/>
              <a:ahLst/>
              <a:cxnLst/>
              <a:rect r="r" b="b" t="t" l="l"/>
              <a:pathLst>
                <a:path h="108951" w="455875">
                  <a:moveTo>
                    <a:pt x="0" y="0"/>
                  </a:moveTo>
                  <a:lnTo>
                    <a:pt x="455875" y="0"/>
                  </a:lnTo>
                  <a:lnTo>
                    <a:pt x="455875" y="108951"/>
                  </a:lnTo>
                  <a:lnTo>
                    <a:pt x="0" y="108951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55875" cy="1470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DHARANI RAVANAM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121228" y="4007212"/>
            <a:ext cx="4045544" cy="4045544"/>
            <a:chOff x="0" y="0"/>
            <a:chExt cx="5394058" cy="5394058"/>
          </a:xfrm>
        </p:grpSpPr>
        <p:pic>
          <p:nvPicPr>
            <p:cNvPr name="Picture 18" id="18"/>
            <p:cNvPicPr>
              <a:picLocks noChangeAspect="true"/>
            </p:cNvPicPr>
            <p:nvPr/>
          </p:nvPicPr>
          <p:blipFill>
            <a:blip r:embed="rId5"/>
            <a:srcRect l="12090" t="27191" r="8722" b="13417"/>
            <a:stretch>
              <a:fillRect/>
            </a:stretch>
          </p:blipFill>
          <p:spPr>
            <a:xfrm flipH="false" flipV="false">
              <a:off x="0" y="0"/>
              <a:ext cx="5394058" cy="5394058"/>
            </a:xfrm>
            <a:prstGeom prst="rect">
              <a:avLst/>
            </a:prstGeom>
          </p:spPr>
        </p:pic>
      </p:grpSp>
      <p:grpSp>
        <p:nvGrpSpPr>
          <p:cNvPr name="Group 19" id="19"/>
          <p:cNvGrpSpPr/>
          <p:nvPr/>
        </p:nvGrpSpPr>
        <p:grpSpPr>
          <a:xfrm rot="0">
            <a:off x="7551067" y="7291354"/>
            <a:ext cx="3185865" cy="761402"/>
            <a:chOff x="0" y="0"/>
            <a:chExt cx="455875" cy="10895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55875" cy="108951"/>
            </a:xfrm>
            <a:custGeom>
              <a:avLst/>
              <a:gdLst/>
              <a:ahLst/>
              <a:cxnLst/>
              <a:rect r="r" b="b" t="t" l="l"/>
              <a:pathLst>
                <a:path h="108951" w="455875">
                  <a:moveTo>
                    <a:pt x="0" y="0"/>
                  </a:moveTo>
                  <a:lnTo>
                    <a:pt x="455875" y="0"/>
                  </a:lnTo>
                  <a:lnTo>
                    <a:pt x="455875" y="108951"/>
                  </a:lnTo>
                  <a:lnTo>
                    <a:pt x="0" y="108951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55875" cy="1470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932064" y="4007212"/>
            <a:ext cx="4045544" cy="4045544"/>
            <a:chOff x="0" y="0"/>
            <a:chExt cx="5394058" cy="5394058"/>
          </a:xfrm>
        </p:grpSpPr>
        <p:pic>
          <p:nvPicPr>
            <p:cNvPr name="Picture 23" id="23"/>
            <p:cNvPicPr>
              <a:picLocks noChangeAspect="true"/>
            </p:cNvPicPr>
            <p:nvPr/>
          </p:nvPicPr>
          <p:blipFill>
            <a:blip r:embed="rId6"/>
            <a:srcRect l="29692" t="0" r="33712" b="43303"/>
            <a:stretch>
              <a:fillRect/>
            </a:stretch>
          </p:blipFill>
          <p:spPr>
            <a:xfrm flipH="false" flipV="false">
              <a:off x="0" y="0"/>
              <a:ext cx="5394058" cy="5394058"/>
            </a:xfrm>
            <a:prstGeom prst="rect">
              <a:avLst/>
            </a:prstGeom>
          </p:spPr>
        </p:pic>
      </p:grpSp>
      <p:grpSp>
        <p:nvGrpSpPr>
          <p:cNvPr name="Group 24" id="24"/>
          <p:cNvGrpSpPr/>
          <p:nvPr/>
        </p:nvGrpSpPr>
        <p:grpSpPr>
          <a:xfrm rot="0">
            <a:off x="12361903" y="7291354"/>
            <a:ext cx="3185865" cy="761402"/>
            <a:chOff x="0" y="0"/>
            <a:chExt cx="455875" cy="10895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55875" cy="108951"/>
            </a:xfrm>
            <a:custGeom>
              <a:avLst/>
              <a:gdLst/>
              <a:ahLst/>
              <a:cxnLst/>
              <a:rect r="r" b="b" t="t" l="l"/>
              <a:pathLst>
                <a:path h="108951" w="455875">
                  <a:moveTo>
                    <a:pt x="0" y="0"/>
                  </a:moveTo>
                  <a:lnTo>
                    <a:pt x="455875" y="0"/>
                  </a:lnTo>
                  <a:lnTo>
                    <a:pt x="455875" y="108951"/>
                  </a:lnTo>
                  <a:lnTo>
                    <a:pt x="0" y="108951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455875" cy="1470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8245207" y="3171228"/>
            <a:ext cx="1797586" cy="47625"/>
            <a:chOff x="0" y="0"/>
            <a:chExt cx="473438" cy="1254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73438" cy="12543"/>
            </a:xfrm>
            <a:custGeom>
              <a:avLst/>
              <a:gdLst/>
              <a:ahLst/>
              <a:cxnLst/>
              <a:rect r="r" b="b" t="t" l="l"/>
              <a:pathLst>
                <a:path h="12543" w="473438">
                  <a:moveTo>
                    <a:pt x="0" y="0"/>
                  </a:moveTo>
                  <a:lnTo>
                    <a:pt x="473438" y="0"/>
                  </a:lnTo>
                  <a:lnTo>
                    <a:pt x="473438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47343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619877" y="7513184"/>
            <a:ext cx="3048245" cy="2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2"/>
              </a:lnSpc>
              <a:spcBef>
                <a:spcPct val="0"/>
              </a:spcBef>
            </a:pPr>
            <a:r>
              <a:rPr lang="en-US" b="true" sz="173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TEJA ASRITHA GOLI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430713" y="7513184"/>
            <a:ext cx="3048245" cy="2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2"/>
              </a:lnSpc>
              <a:spcBef>
                <a:spcPct val="0"/>
              </a:spcBef>
            </a:pPr>
            <a:r>
              <a:rPr lang="en-US" b="true" sz="1737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KARTHIK BOMMARTHI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301129" y="2177094"/>
            <a:ext cx="7685743" cy="749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3"/>
              </a:lnSpc>
            </a:pPr>
            <a:r>
              <a:rPr lang="en-US" sz="4563">
                <a:solidFill>
                  <a:srgbClr val="FFFFFF"/>
                </a:solidFill>
                <a:latin typeface="Pattanakarn Condensed"/>
                <a:ea typeface="Pattanakarn Condensed"/>
                <a:cs typeface="Pattanakarn Condensed"/>
                <a:sym typeface="Pattanakarn Condensed"/>
              </a:rPr>
              <a:t>MEET OUR TEAM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027" r="0" b="-1475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509672" y="430137"/>
            <a:ext cx="337200" cy="392093"/>
          </a:xfrm>
          <a:custGeom>
            <a:avLst/>
            <a:gdLst/>
            <a:ahLst/>
            <a:cxnLst/>
            <a:rect r="r" b="b" t="t" l="l"/>
            <a:pathLst>
              <a:path h="392093" w="337200">
                <a:moveTo>
                  <a:pt x="0" y="0"/>
                </a:moveTo>
                <a:lnTo>
                  <a:pt x="337201" y="0"/>
                </a:lnTo>
                <a:lnTo>
                  <a:pt x="337201" y="392094"/>
                </a:lnTo>
                <a:lnTo>
                  <a:pt x="0" y="3920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347158" y="4201822"/>
            <a:ext cx="14082915" cy="46215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19"/>
              </a:lnSpc>
            </a:pPr>
            <a:r>
              <a:rPr lang="en-US" sz="13228">
                <a:solidFill>
                  <a:srgbClr val="F429F2"/>
                </a:solidFill>
                <a:latin typeface="Pattanakarn Condensed"/>
                <a:ea typeface="Pattanakarn Condensed"/>
                <a:cs typeface="Pattanakarn Condensed"/>
                <a:sym typeface="Pattanakarn Condensed"/>
              </a:rPr>
              <a:t>CONCRETE </a:t>
            </a:r>
          </a:p>
          <a:p>
            <a:pPr algn="ctr">
              <a:lnSpc>
                <a:spcPts val="18519"/>
              </a:lnSpc>
              <a:spcBef>
                <a:spcPct val="0"/>
              </a:spcBef>
            </a:pPr>
            <a:r>
              <a:rPr lang="en-US" sz="13228">
                <a:solidFill>
                  <a:srgbClr val="F429F2"/>
                </a:solidFill>
                <a:latin typeface="Pattanakarn Condensed"/>
                <a:ea typeface="Pattanakarn Condensed"/>
                <a:cs typeface="Pattanakarn Condensed"/>
                <a:sym typeface="Pattanakarn Condensed"/>
              </a:rPr>
              <a:t>RATIO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965108" y="8871819"/>
            <a:ext cx="4145536" cy="47625"/>
            <a:chOff x="0" y="0"/>
            <a:chExt cx="1091828" cy="1254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91828" cy="12543"/>
            </a:xfrm>
            <a:custGeom>
              <a:avLst/>
              <a:gdLst/>
              <a:ahLst/>
              <a:cxnLst/>
              <a:rect r="r" b="b" t="t" l="l"/>
              <a:pathLst>
                <a:path h="12543" w="1091828">
                  <a:moveTo>
                    <a:pt x="0" y="0"/>
                  </a:moveTo>
                  <a:lnTo>
                    <a:pt x="1091828" y="0"/>
                  </a:lnTo>
                  <a:lnTo>
                    <a:pt x="1091828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09182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4385041" y="2476842"/>
            <a:ext cx="1732283" cy="929134"/>
          </a:xfrm>
          <a:custGeom>
            <a:avLst/>
            <a:gdLst/>
            <a:ahLst/>
            <a:cxnLst/>
            <a:rect r="r" b="b" t="t" l="l"/>
            <a:pathLst>
              <a:path h="929134" w="1732283">
                <a:moveTo>
                  <a:pt x="0" y="0"/>
                </a:moveTo>
                <a:lnTo>
                  <a:pt x="1732284" y="0"/>
                </a:lnTo>
                <a:lnTo>
                  <a:pt x="1732284" y="929133"/>
                </a:lnTo>
                <a:lnTo>
                  <a:pt x="0" y="92913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196297" y="2433418"/>
            <a:ext cx="11895406" cy="2180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76"/>
              </a:lnSpc>
              <a:spcBef>
                <a:spcPct val="0"/>
              </a:spcBef>
            </a:pPr>
            <a:r>
              <a:rPr lang="en-US" sz="12768">
                <a:solidFill>
                  <a:srgbClr val="F429F2"/>
                </a:solidFill>
                <a:latin typeface="Pattanakarn Condensed"/>
                <a:ea typeface="Pattanakarn Condensed"/>
                <a:cs typeface="Pattanakarn Condensed"/>
                <a:sym typeface="Pattanakarn Condensed"/>
              </a:rPr>
              <a:t>GREEN</a:t>
            </a:r>
            <a:r>
              <a:rPr lang="en-US" sz="12768">
                <a:solidFill>
                  <a:srgbClr val="FFFFFF"/>
                </a:solidFill>
                <a:latin typeface="Pattanakarn Condensed"/>
                <a:ea typeface="Pattanakarn Condensed"/>
                <a:cs typeface="Pattanakarn Condensed"/>
                <a:sym typeface="Pattanakarn Condensed"/>
              </a:rPr>
              <a:t> </a:t>
            </a:r>
            <a:r>
              <a:rPr lang="en-US" sz="12768">
                <a:solidFill>
                  <a:srgbClr val="F429F2"/>
                </a:solidFill>
                <a:latin typeface="Pattanakarn Condensed"/>
                <a:ea typeface="Pattanakarn Condensed"/>
                <a:cs typeface="Pattanakarn Condensed"/>
                <a:sym typeface="Pattanakarn Condensed"/>
              </a:rPr>
              <a:t>TO</a:t>
            </a:r>
          </a:p>
        </p:txBody>
      </p:sp>
      <p:sp>
        <p:nvSpPr>
          <p:cNvPr name="Freeform 20" id="20"/>
          <p:cNvSpPr/>
          <p:nvPr/>
        </p:nvSpPr>
        <p:spPr>
          <a:xfrm flipH="true" flipV="false" rot="0">
            <a:off x="2170675" y="2476842"/>
            <a:ext cx="1732283" cy="929134"/>
          </a:xfrm>
          <a:custGeom>
            <a:avLst/>
            <a:gdLst/>
            <a:ahLst/>
            <a:cxnLst/>
            <a:rect r="r" b="b" t="t" l="l"/>
            <a:pathLst>
              <a:path h="929134" w="1732283">
                <a:moveTo>
                  <a:pt x="1732284" y="0"/>
                </a:moveTo>
                <a:lnTo>
                  <a:pt x="0" y="0"/>
                </a:lnTo>
                <a:lnTo>
                  <a:pt x="0" y="929133"/>
                </a:lnTo>
                <a:lnTo>
                  <a:pt x="1732284" y="929133"/>
                </a:lnTo>
                <a:lnTo>
                  <a:pt x="173228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09672" y="430137"/>
            <a:ext cx="337200" cy="392093"/>
          </a:xfrm>
          <a:custGeom>
            <a:avLst/>
            <a:gdLst/>
            <a:ahLst/>
            <a:cxnLst/>
            <a:rect r="r" b="b" t="t" l="l"/>
            <a:pathLst>
              <a:path h="392093" w="337200">
                <a:moveTo>
                  <a:pt x="0" y="0"/>
                </a:moveTo>
                <a:lnTo>
                  <a:pt x="337201" y="0"/>
                </a:lnTo>
                <a:lnTo>
                  <a:pt x="337201" y="392094"/>
                </a:lnTo>
                <a:lnTo>
                  <a:pt x="0" y="392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3036569" y="0"/>
            <a:ext cx="3966325" cy="10287000"/>
            <a:chOff x="0" y="0"/>
            <a:chExt cx="1044629" cy="270933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4629" cy="2709333"/>
            </a:xfrm>
            <a:custGeom>
              <a:avLst/>
              <a:gdLst/>
              <a:ahLst/>
              <a:cxnLst/>
              <a:rect r="r" b="b" t="t" l="l"/>
              <a:pathLst>
                <a:path h="2709333" w="1044629">
                  <a:moveTo>
                    <a:pt x="0" y="0"/>
                  </a:moveTo>
                  <a:lnTo>
                    <a:pt x="1044629" y="0"/>
                  </a:lnTo>
                  <a:lnTo>
                    <a:pt x="1044629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044629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00084" y="1028700"/>
            <a:ext cx="7439296" cy="6857796"/>
            <a:chOff x="0" y="0"/>
            <a:chExt cx="9919061" cy="9143728"/>
          </a:xfrm>
        </p:grpSpPr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4"/>
            <a:srcRect l="0" t="15431" r="0" b="15431"/>
            <a:stretch>
              <a:fillRect/>
            </a:stretch>
          </p:blipFill>
          <p:spPr>
            <a:xfrm flipH="false" flipV="false">
              <a:off x="0" y="0"/>
              <a:ext cx="9919061" cy="9143728"/>
            </a:xfrm>
            <a:prstGeom prst="rect">
              <a:avLst/>
            </a:prstGeom>
          </p:spPr>
        </p:pic>
      </p:grpSp>
      <p:grpSp>
        <p:nvGrpSpPr>
          <p:cNvPr name="Group 17" id="17"/>
          <p:cNvGrpSpPr/>
          <p:nvPr/>
        </p:nvGrpSpPr>
        <p:grpSpPr>
          <a:xfrm rot="0">
            <a:off x="11117776" y="3570622"/>
            <a:ext cx="1797586" cy="47625"/>
            <a:chOff x="0" y="0"/>
            <a:chExt cx="473438" cy="1254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73438" cy="12543"/>
            </a:xfrm>
            <a:custGeom>
              <a:avLst/>
              <a:gdLst/>
              <a:ahLst/>
              <a:cxnLst/>
              <a:rect r="r" b="b" t="t" l="l"/>
              <a:pathLst>
                <a:path h="12543" w="473438">
                  <a:moveTo>
                    <a:pt x="0" y="0"/>
                  </a:moveTo>
                  <a:lnTo>
                    <a:pt x="473438" y="0"/>
                  </a:lnTo>
                  <a:lnTo>
                    <a:pt x="473438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47343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089201" y="2576488"/>
            <a:ext cx="4851641" cy="74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23"/>
              </a:lnSpc>
            </a:pPr>
            <a:r>
              <a:rPr lang="en-US" sz="4563">
                <a:solidFill>
                  <a:srgbClr val="FFFFFF"/>
                </a:solidFill>
                <a:latin typeface="Pattanakarn Condensed"/>
                <a:ea typeface="Pattanakarn Condensed"/>
                <a:cs typeface="Pattanakarn Condensed"/>
                <a:sym typeface="Pattanakarn Condensed"/>
              </a:rPr>
              <a:t>OBJECTIVE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269369" y="4385316"/>
            <a:ext cx="8222925" cy="1571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48"/>
              </a:lnSpc>
              <a:spcBef>
                <a:spcPct val="0"/>
              </a:spcBef>
            </a:pPr>
            <a:r>
              <a:rPr lang="en-US" sz="182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Our Objective aims to use AI Image Processing to analyze satellite or drone images and determine the green-to concrete ratio in urban areas. We will identify and classify areas of vegetation and concrete, calculate their ratio for urban planning, and develop a method that can be easily applied to assess green spaces in cities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09672" y="430137"/>
            <a:ext cx="337200" cy="392093"/>
          </a:xfrm>
          <a:custGeom>
            <a:avLst/>
            <a:gdLst/>
            <a:ahLst/>
            <a:cxnLst/>
            <a:rect r="r" b="b" t="t" l="l"/>
            <a:pathLst>
              <a:path h="392093" w="337200">
                <a:moveTo>
                  <a:pt x="0" y="0"/>
                </a:moveTo>
                <a:lnTo>
                  <a:pt x="337201" y="0"/>
                </a:lnTo>
                <a:lnTo>
                  <a:pt x="337201" y="392094"/>
                </a:lnTo>
                <a:lnTo>
                  <a:pt x="0" y="392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902337" y="1028700"/>
            <a:ext cx="7356963" cy="9258300"/>
            <a:chOff x="0" y="0"/>
            <a:chExt cx="1937636" cy="2438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37636" cy="2438400"/>
            </a:xfrm>
            <a:custGeom>
              <a:avLst/>
              <a:gdLst/>
              <a:ahLst/>
              <a:cxnLst/>
              <a:rect r="r" b="b" t="t" l="l"/>
              <a:pathLst>
                <a:path h="2438400" w="1937636">
                  <a:moveTo>
                    <a:pt x="0" y="0"/>
                  </a:moveTo>
                  <a:lnTo>
                    <a:pt x="1937636" y="0"/>
                  </a:lnTo>
                  <a:lnTo>
                    <a:pt x="1937636" y="2438400"/>
                  </a:lnTo>
                  <a:lnTo>
                    <a:pt x="0" y="2438400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937636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17902" y="3833925"/>
            <a:ext cx="7361513" cy="47625"/>
            <a:chOff x="0" y="0"/>
            <a:chExt cx="1938835" cy="125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38835" cy="12543"/>
            </a:xfrm>
            <a:custGeom>
              <a:avLst/>
              <a:gdLst/>
              <a:ahLst/>
              <a:cxnLst/>
              <a:rect r="r" b="b" t="t" l="l"/>
              <a:pathLst>
                <a:path h="12543" w="1938835">
                  <a:moveTo>
                    <a:pt x="0" y="0"/>
                  </a:moveTo>
                  <a:lnTo>
                    <a:pt x="1938835" y="0"/>
                  </a:lnTo>
                  <a:lnTo>
                    <a:pt x="1938835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938835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1308470" y="388155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5359431"/>
            <a:ext cx="6463981" cy="813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0"/>
              </a:lnSpc>
              <a:spcBef>
                <a:spcPct val="0"/>
              </a:spcBef>
            </a:pPr>
            <a:r>
              <a:rPr lang="en-US" sz="2364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To Implemment a CNN,Specifically Using a UNet architecture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4485" y="2095054"/>
            <a:ext cx="9727852" cy="1374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9"/>
              </a:lnSpc>
            </a:pPr>
            <a:r>
              <a:rPr lang="en-US" sz="8056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PROPOSED MODEL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09672" y="430137"/>
            <a:ext cx="337200" cy="392093"/>
          </a:xfrm>
          <a:custGeom>
            <a:avLst/>
            <a:gdLst/>
            <a:ahLst/>
            <a:cxnLst/>
            <a:rect r="r" b="b" t="t" l="l"/>
            <a:pathLst>
              <a:path h="392093" w="337200">
                <a:moveTo>
                  <a:pt x="0" y="0"/>
                </a:moveTo>
                <a:lnTo>
                  <a:pt x="337201" y="0"/>
                </a:lnTo>
                <a:lnTo>
                  <a:pt x="337201" y="392094"/>
                </a:lnTo>
                <a:lnTo>
                  <a:pt x="0" y="392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303721" y="3254323"/>
            <a:ext cx="15955579" cy="7032677"/>
            <a:chOff x="0" y="0"/>
            <a:chExt cx="4202293" cy="185222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202292" cy="1852228"/>
            </a:xfrm>
            <a:custGeom>
              <a:avLst/>
              <a:gdLst/>
              <a:ahLst/>
              <a:cxnLst/>
              <a:rect r="r" b="b" t="t" l="l"/>
              <a:pathLst>
                <a:path h="1852228" w="4202292">
                  <a:moveTo>
                    <a:pt x="0" y="0"/>
                  </a:moveTo>
                  <a:lnTo>
                    <a:pt x="4202292" y="0"/>
                  </a:lnTo>
                  <a:lnTo>
                    <a:pt x="4202292" y="1852228"/>
                  </a:lnTo>
                  <a:lnTo>
                    <a:pt x="0" y="185222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202293" cy="18903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245207" y="2759420"/>
            <a:ext cx="1797586" cy="47625"/>
            <a:chOff x="0" y="0"/>
            <a:chExt cx="473438" cy="125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3438" cy="12543"/>
            </a:xfrm>
            <a:custGeom>
              <a:avLst/>
              <a:gdLst/>
              <a:ahLst/>
              <a:cxnLst/>
              <a:rect r="r" b="b" t="t" l="l"/>
              <a:pathLst>
                <a:path h="12543" w="473438">
                  <a:moveTo>
                    <a:pt x="0" y="0"/>
                  </a:moveTo>
                  <a:lnTo>
                    <a:pt x="473438" y="0"/>
                  </a:lnTo>
                  <a:lnTo>
                    <a:pt x="473438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47343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2708290" y="4713261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07240" y="5259984"/>
            <a:ext cx="998493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K-Means Cluster - Unsupervised Learning Model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73654" y="6450314"/>
            <a:ext cx="10018524" cy="571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98"/>
              </a:lnSpc>
            </a:pPr>
            <a:r>
              <a:rPr lang="en-US" sz="335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Tensor Flow UNet  - Supervised Learning Model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0" y="-12942"/>
            <a:ext cx="18288000" cy="10686360"/>
          </a:xfrm>
          <a:custGeom>
            <a:avLst/>
            <a:gdLst/>
            <a:ahLst/>
            <a:cxnLst/>
            <a:rect r="r" b="b" t="t" l="l"/>
            <a:pathLst>
              <a:path h="10686360" w="18288000">
                <a:moveTo>
                  <a:pt x="0" y="0"/>
                </a:moveTo>
                <a:lnTo>
                  <a:pt x="18288000" y="0"/>
                </a:lnTo>
                <a:lnTo>
                  <a:pt x="18288000" y="10686361"/>
                </a:lnTo>
                <a:lnTo>
                  <a:pt x="0" y="106863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8067" t="-34368" r="-24372" b="-28679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09672" y="430137"/>
            <a:ext cx="337200" cy="392093"/>
          </a:xfrm>
          <a:custGeom>
            <a:avLst/>
            <a:gdLst/>
            <a:ahLst/>
            <a:cxnLst/>
            <a:rect r="r" b="b" t="t" l="l"/>
            <a:pathLst>
              <a:path h="392093" w="337200">
                <a:moveTo>
                  <a:pt x="0" y="0"/>
                </a:moveTo>
                <a:lnTo>
                  <a:pt x="337201" y="0"/>
                </a:lnTo>
                <a:lnTo>
                  <a:pt x="337201" y="392094"/>
                </a:lnTo>
                <a:lnTo>
                  <a:pt x="0" y="392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0" y="1852288"/>
            <a:ext cx="1066045" cy="6582423"/>
            <a:chOff x="0" y="0"/>
            <a:chExt cx="280769" cy="173364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80769" cy="1733642"/>
            </a:xfrm>
            <a:custGeom>
              <a:avLst/>
              <a:gdLst/>
              <a:ahLst/>
              <a:cxnLst/>
              <a:rect r="r" b="b" t="t" l="l"/>
              <a:pathLst>
                <a:path h="1733642" w="280769">
                  <a:moveTo>
                    <a:pt x="0" y="0"/>
                  </a:moveTo>
                  <a:lnTo>
                    <a:pt x="280769" y="0"/>
                  </a:lnTo>
                  <a:lnTo>
                    <a:pt x="280769" y="1733642"/>
                  </a:lnTo>
                  <a:lnTo>
                    <a:pt x="0" y="173364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80769" cy="17717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964029" y="5402814"/>
            <a:ext cx="4671376" cy="47625"/>
            <a:chOff x="0" y="0"/>
            <a:chExt cx="1230321" cy="125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30321" cy="12543"/>
            </a:xfrm>
            <a:custGeom>
              <a:avLst/>
              <a:gdLst/>
              <a:ahLst/>
              <a:cxnLst/>
              <a:rect r="r" b="b" t="t" l="l"/>
              <a:pathLst>
                <a:path h="12543" w="1230321">
                  <a:moveTo>
                    <a:pt x="0" y="0"/>
                  </a:moveTo>
                  <a:lnTo>
                    <a:pt x="1230321" y="0"/>
                  </a:lnTo>
                  <a:lnTo>
                    <a:pt x="1230321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230321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442347" y="1955484"/>
            <a:ext cx="8261189" cy="5989362"/>
          </a:xfrm>
          <a:custGeom>
            <a:avLst/>
            <a:gdLst/>
            <a:ahLst/>
            <a:cxnLst/>
            <a:rect r="r" b="b" t="t" l="l"/>
            <a:pathLst>
              <a:path h="5989362" w="8261189">
                <a:moveTo>
                  <a:pt x="0" y="0"/>
                </a:moveTo>
                <a:lnTo>
                  <a:pt x="8261189" y="0"/>
                </a:lnTo>
                <a:lnTo>
                  <a:pt x="8261189" y="5989362"/>
                </a:lnTo>
                <a:lnTo>
                  <a:pt x="0" y="59893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742421" y="3836269"/>
            <a:ext cx="333577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CODE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09672" y="430137"/>
            <a:ext cx="337200" cy="392093"/>
          </a:xfrm>
          <a:custGeom>
            <a:avLst/>
            <a:gdLst/>
            <a:ahLst/>
            <a:cxnLst/>
            <a:rect r="r" b="b" t="t" l="l"/>
            <a:pathLst>
              <a:path h="392093" w="337200">
                <a:moveTo>
                  <a:pt x="0" y="0"/>
                </a:moveTo>
                <a:lnTo>
                  <a:pt x="337201" y="0"/>
                </a:lnTo>
                <a:lnTo>
                  <a:pt x="337201" y="392094"/>
                </a:lnTo>
                <a:lnTo>
                  <a:pt x="0" y="392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962036" y="3044029"/>
            <a:ext cx="1797586" cy="47625"/>
            <a:chOff x="0" y="0"/>
            <a:chExt cx="473438" cy="125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3438" cy="12543"/>
            </a:xfrm>
            <a:custGeom>
              <a:avLst/>
              <a:gdLst/>
              <a:ahLst/>
              <a:cxnLst/>
              <a:rect r="r" b="b" t="t" l="l"/>
              <a:pathLst>
                <a:path h="12543" w="473438">
                  <a:moveTo>
                    <a:pt x="0" y="0"/>
                  </a:moveTo>
                  <a:lnTo>
                    <a:pt x="473438" y="0"/>
                  </a:lnTo>
                  <a:lnTo>
                    <a:pt x="473438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7343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3256259" y="7061936"/>
            <a:ext cx="5031741" cy="3037892"/>
          </a:xfrm>
          <a:custGeom>
            <a:avLst/>
            <a:gdLst/>
            <a:ahLst/>
            <a:cxnLst/>
            <a:rect r="r" b="b" t="t" l="l"/>
            <a:pathLst>
              <a:path h="3037892" w="5031741">
                <a:moveTo>
                  <a:pt x="0" y="0"/>
                </a:moveTo>
                <a:lnTo>
                  <a:pt x="5031741" y="0"/>
                </a:lnTo>
                <a:lnTo>
                  <a:pt x="5031741" y="3037892"/>
                </a:lnTo>
                <a:lnTo>
                  <a:pt x="0" y="303789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0972800" y="12725"/>
            <a:ext cx="7315200" cy="3367668"/>
          </a:xfrm>
          <a:custGeom>
            <a:avLst/>
            <a:gdLst/>
            <a:ahLst/>
            <a:cxnLst/>
            <a:rect r="r" b="b" t="t" l="l"/>
            <a:pathLst>
              <a:path h="3367668" w="7315200">
                <a:moveTo>
                  <a:pt x="0" y="0"/>
                </a:moveTo>
                <a:lnTo>
                  <a:pt x="7315200" y="0"/>
                </a:lnTo>
                <a:lnTo>
                  <a:pt x="7315200" y="3367668"/>
                </a:lnTo>
                <a:lnTo>
                  <a:pt x="0" y="33676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8273" y="1525109"/>
            <a:ext cx="863965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APPLICATIONS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43464" y="4068396"/>
            <a:ext cx="4470446" cy="541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78780" indent="-339390" lvl="1">
              <a:lnSpc>
                <a:spcPts val="4401"/>
              </a:lnSpc>
              <a:buFont typeface="Arial"/>
              <a:buChar char="•"/>
            </a:pPr>
            <a:r>
              <a:rPr lang="en-US" sz="314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Urban Planners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343464" y="4964399"/>
            <a:ext cx="356389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Government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43464" y="5897214"/>
            <a:ext cx="399728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Civil Engineers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032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09672" y="430137"/>
            <a:ext cx="337200" cy="392093"/>
          </a:xfrm>
          <a:custGeom>
            <a:avLst/>
            <a:gdLst/>
            <a:ahLst/>
            <a:cxnLst/>
            <a:rect r="r" b="b" t="t" l="l"/>
            <a:pathLst>
              <a:path h="392093" w="337200">
                <a:moveTo>
                  <a:pt x="0" y="0"/>
                </a:moveTo>
                <a:lnTo>
                  <a:pt x="337201" y="0"/>
                </a:lnTo>
                <a:lnTo>
                  <a:pt x="337201" y="392094"/>
                </a:lnTo>
                <a:lnTo>
                  <a:pt x="0" y="3920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618343" y="2557303"/>
            <a:ext cx="4040544" cy="47625"/>
            <a:chOff x="0" y="0"/>
            <a:chExt cx="1064176" cy="125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64176" cy="12543"/>
            </a:xfrm>
            <a:custGeom>
              <a:avLst/>
              <a:gdLst/>
              <a:ahLst/>
              <a:cxnLst/>
              <a:rect r="r" b="b" t="t" l="l"/>
              <a:pathLst>
                <a:path h="12543" w="1064176">
                  <a:moveTo>
                    <a:pt x="0" y="0"/>
                  </a:moveTo>
                  <a:lnTo>
                    <a:pt x="1064176" y="0"/>
                  </a:lnTo>
                  <a:lnTo>
                    <a:pt x="1064176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064176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3619573" y="986629"/>
            <a:ext cx="4070909" cy="4114800"/>
          </a:xfrm>
          <a:custGeom>
            <a:avLst/>
            <a:gdLst/>
            <a:ahLst/>
            <a:cxnLst/>
            <a:rect r="r" b="b" t="t" l="l"/>
            <a:pathLst>
              <a:path h="4114800" w="4070909">
                <a:moveTo>
                  <a:pt x="0" y="0"/>
                </a:moveTo>
                <a:lnTo>
                  <a:pt x="4070909" y="0"/>
                </a:lnTo>
                <a:lnTo>
                  <a:pt x="407090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0" y="7837099"/>
            <a:ext cx="7315200" cy="2332736"/>
          </a:xfrm>
          <a:custGeom>
            <a:avLst/>
            <a:gdLst/>
            <a:ahLst/>
            <a:cxnLst/>
            <a:rect r="r" b="b" t="t" l="l"/>
            <a:pathLst>
              <a:path h="2332736" w="7315200">
                <a:moveTo>
                  <a:pt x="0" y="0"/>
                </a:moveTo>
                <a:lnTo>
                  <a:pt x="7315200" y="0"/>
                </a:lnTo>
                <a:lnTo>
                  <a:pt x="7315200" y="2332736"/>
                </a:lnTo>
                <a:lnTo>
                  <a:pt x="0" y="23327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933461" y="2780445"/>
            <a:ext cx="583674" cy="159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4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933461" y="2873004"/>
            <a:ext cx="4762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554962" y="1267010"/>
            <a:ext cx="6125142" cy="1095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35"/>
              </a:lnSpc>
            </a:pPr>
            <a:r>
              <a:rPr lang="en-US" sz="6382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FUTURE SCOPE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46873" y="4645879"/>
            <a:ext cx="14411284" cy="2099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65102" indent="-432551" lvl="1">
              <a:lnSpc>
                <a:spcPts val="5609"/>
              </a:lnSpc>
              <a:buFont typeface="Arial"/>
              <a:buChar char="•"/>
            </a:pPr>
            <a:r>
              <a:rPr lang="en-US" sz="400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Working on the shades and Blur images</a:t>
            </a:r>
          </a:p>
          <a:p>
            <a:pPr algn="ctr" marL="865102" indent="-432551" lvl="1">
              <a:lnSpc>
                <a:spcPts val="5609"/>
              </a:lnSpc>
              <a:buFont typeface="Arial"/>
              <a:buChar char="•"/>
            </a:pPr>
            <a:r>
              <a:rPr lang="en-US" sz="400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Dividing Water Resources</a:t>
            </a:r>
          </a:p>
          <a:p>
            <a:pPr algn="ctr" marL="865102" indent="-432551" lvl="1">
              <a:lnSpc>
                <a:spcPts val="5529"/>
              </a:lnSpc>
              <a:buFont typeface="Arial"/>
              <a:buChar char="•"/>
            </a:pPr>
            <a:r>
              <a:rPr lang="en-US" sz="400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Differentiating Green to Concrete Ratio in Span of Time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027" r="0" b="-1475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293116" y="565634"/>
            <a:ext cx="397367" cy="28996"/>
            <a:chOff x="0" y="0"/>
            <a:chExt cx="128243" cy="93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293116" y="657737"/>
            <a:ext cx="397367" cy="28996"/>
            <a:chOff x="0" y="0"/>
            <a:chExt cx="128243" cy="93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8243" cy="9358"/>
            </a:xfrm>
            <a:custGeom>
              <a:avLst/>
              <a:gdLst/>
              <a:ahLst/>
              <a:cxnLst/>
              <a:rect r="r" b="b" t="t" l="l"/>
              <a:pathLst>
                <a:path h="9358" w="128243">
                  <a:moveTo>
                    <a:pt x="0" y="0"/>
                  </a:moveTo>
                  <a:lnTo>
                    <a:pt x="128243" y="0"/>
                  </a:lnTo>
                  <a:lnTo>
                    <a:pt x="128243" y="9358"/>
                  </a:lnTo>
                  <a:lnTo>
                    <a:pt x="0" y="9358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8243" cy="474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509672" y="430137"/>
            <a:ext cx="337200" cy="392093"/>
          </a:xfrm>
          <a:custGeom>
            <a:avLst/>
            <a:gdLst/>
            <a:ahLst/>
            <a:cxnLst/>
            <a:rect r="r" b="b" t="t" l="l"/>
            <a:pathLst>
              <a:path h="392093" w="337200">
                <a:moveTo>
                  <a:pt x="0" y="0"/>
                </a:moveTo>
                <a:lnTo>
                  <a:pt x="337201" y="0"/>
                </a:lnTo>
                <a:lnTo>
                  <a:pt x="337201" y="392094"/>
                </a:lnTo>
                <a:lnTo>
                  <a:pt x="0" y="3920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5749000" y="5006196"/>
            <a:ext cx="4145536" cy="47625"/>
            <a:chOff x="0" y="0"/>
            <a:chExt cx="1091828" cy="1254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91828" cy="12543"/>
            </a:xfrm>
            <a:custGeom>
              <a:avLst/>
              <a:gdLst/>
              <a:ahLst/>
              <a:cxnLst/>
              <a:rect r="r" b="b" t="t" l="l"/>
              <a:pathLst>
                <a:path h="12543" w="1091828">
                  <a:moveTo>
                    <a:pt x="0" y="0"/>
                  </a:moveTo>
                  <a:lnTo>
                    <a:pt x="1091828" y="0"/>
                  </a:lnTo>
                  <a:lnTo>
                    <a:pt x="1091828" y="12543"/>
                  </a:lnTo>
                  <a:lnTo>
                    <a:pt x="0" y="12543"/>
                  </a:lnTo>
                  <a:close/>
                </a:path>
              </a:pathLst>
            </a:custGeom>
            <a:gradFill rotWithShape="true">
              <a:gsLst>
                <a:gs pos="0">
                  <a:srgbClr val="FF2CFD">
                    <a:alpha val="100000"/>
                  </a:srgbClr>
                </a:gs>
                <a:gs pos="100000">
                  <a:srgbClr val="49004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091828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4394566" y="2914992"/>
            <a:ext cx="1732283" cy="929134"/>
          </a:xfrm>
          <a:custGeom>
            <a:avLst/>
            <a:gdLst/>
            <a:ahLst/>
            <a:cxnLst/>
            <a:rect r="r" b="b" t="t" l="l"/>
            <a:pathLst>
              <a:path h="929134" w="1732283">
                <a:moveTo>
                  <a:pt x="0" y="0"/>
                </a:moveTo>
                <a:lnTo>
                  <a:pt x="1732284" y="0"/>
                </a:lnTo>
                <a:lnTo>
                  <a:pt x="1732284" y="929133"/>
                </a:lnTo>
                <a:lnTo>
                  <a:pt x="0" y="92913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7492295" y="9568113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10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619450" y="2871568"/>
            <a:ext cx="11068151" cy="2182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76"/>
              </a:lnSpc>
              <a:spcBef>
                <a:spcPct val="0"/>
              </a:spcBef>
            </a:pPr>
            <a:r>
              <a:rPr lang="en-US" sz="12768">
                <a:solidFill>
                  <a:srgbClr val="F429F2"/>
                </a:solidFill>
                <a:latin typeface="Pattanakarn Condensed"/>
                <a:ea typeface="Pattanakarn Condensed"/>
                <a:cs typeface="Pattanakarn Condensed"/>
                <a:sym typeface="Pattanakarn Condensed"/>
              </a:rPr>
              <a:t>THANK YOU</a:t>
            </a:r>
          </a:p>
        </p:txBody>
      </p:sp>
      <p:sp>
        <p:nvSpPr>
          <p:cNvPr name="Freeform 19" id="19"/>
          <p:cNvSpPr/>
          <p:nvPr/>
        </p:nvSpPr>
        <p:spPr>
          <a:xfrm flipH="true" flipV="false" rot="0">
            <a:off x="2180200" y="2914992"/>
            <a:ext cx="1732283" cy="929134"/>
          </a:xfrm>
          <a:custGeom>
            <a:avLst/>
            <a:gdLst/>
            <a:ahLst/>
            <a:cxnLst/>
            <a:rect r="r" b="b" t="t" l="l"/>
            <a:pathLst>
              <a:path h="929134" w="1732283">
                <a:moveTo>
                  <a:pt x="1732284" y="0"/>
                </a:moveTo>
                <a:lnTo>
                  <a:pt x="0" y="0"/>
                </a:lnTo>
                <a:lnTo>
                  <a:pt x="0" y="929133"/>
                </a:lnTo>
                <a:lnTo>
                  <a:pt x="1732284" y="929133"/>
                </a:lnTo>
                <a:lnTo>
                  <a:pt x="173228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DAGYdS28AuQ</dc:identifier>
  <dcterms:modified xsi:type="dcterms:W3CDTF">2011-08-01T06:04:30Z</dcterms:modified>
  <cp:revision>1</cp:revision>
  <dc:title>Purple Black Futuristic Artificial Intelligence Presentation</dc:title>
</cp:coreProperties>
</file>

<file path=docProps/thumbnail.jpeg>
</file>